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76" r:id="rId4"/>
    <p:sldId id="317" r:id="rId5"/>
    <p:sldId id="318" r:id="rId6"/>
    <p:sldId id="319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91680" y="1628800"/>
            <a:ext cx="73481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549F"/>
                </a:solidFill>
                <a:latin typeface="PT Sans" panose="020B0503020203020204"/>
              </a:rPr>
              <a:t>Проект</a:t>
            </a:r>
            <a:endParaRPr lang="ru-RU" sz="3200" b="1" dirty="0">
              <a:solidFill>
                <a:srgbClr val="00549F"/>
              </a:solidFill>
              <a:latin typeface="PT Sans" panose="020B0503020203020204"/>
            </a:endParaRPr>
          </a:p>
          <a:p>
            <a:pPr algn="ctr"/>
            <a:r>
              <a:rPr lang="ru-RU" sz="2800" b="1" dirty="0" smtClean="0">
                <a:solidFill>
                  <a:srgbClr val="00549F"/>
                </a:solidFill>
                <a:latin typeface="PT Sans" panose="020B0503020203020204"/>
              </a:rPr>
              <a:t>«</a:t>
            </a:r>
            <a:r>
              <a:rPr lang="ru-RU" sz="2800" b="1" dirty="0">
                <a:solidFill>
                  <a:srgbClr val="0070C0"/>
                </a:solidFill>
                <a:latin typeface="PT Sans" panose="020B0503020203020204"/>
              </a:rPr>
              <a:t>Применение информационно- коммуникативных технологий на уроках искусства и технологии как </a:t>
            </a:r>
          </a:p>
          <a:p>
            <a:pPr algn="ctr"/>
            <a:r>
              <a:rPr lang="ru-RU" sz="2800" b="1" dirty="0">
                <a:solidFill>
                  <a:srgbClr val="0070C0"/>
                </a:solidFill>
                <a:latin typeface="PT Sans" panose="020B0503020203020204"/>
              </a:rPr>
              <a:t>одно из условий повышения качества и эффективности образовательного </a:t>
            </a:r>
            <a:r>
              <a:rPr lang="ru-RU" sz="2800" b="1" dirty="0" smtClean="0">
                <a:solidFill>
                  <a:srgbClr val="0070C0"/>
                </a:solidFill>
                <a:latin typeface="PT Sans" panose="020B0503020203020204"/>
              </a:rPr>
              <a:t>процесса</a:t>
            </a:r>
            <a:r>
              <a:rPr lang="ru-RU" sz="2800" b="1" dirty="0" smtClean="0">
                <a:solidFill>
                  <a:srgbClr val="00549F"/>
                </a:solidFill>
                <a:latin typeface="PT Sans" panose="020B0503020203020204"/>
              </a:rPr>
              <a:t>»</a:t>
            </a:r>
            <a:endParaRPr lang="ru-RU" sz="2800" dirty="0">
              <a:solidFill>
                <a:srgbClr val="00549F"/>
              </a:solidFill>
              <a:latin typeface="PT Sans" panose="020B0503020203020204"/>
            </a:endParaRPr>
          </a:p>
          <a:p>
            <a:pPr algn="ctr">
              <a:defRPr/>
            </a:pPr>
            <a:endParaRPr lang="ru-RU" altLang="ru-RU" sz="2800" b="1" dirty="0">
              <a:solidFill>
                <a:srgbClr val="00549F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3288" y="5085184"/>
            <a:ext cx="5040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dirty="0" smtClean="0">
                <a:solidFill>
                  <a:srgbClr val="00549F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Выполнила: Сергеева Алиса Валерьевна,</a:t>
            </a:r>
          </a:p>
          <a:p>
            <a:r>
              <a:rPr lang="ru-RU" altLang="ru-RU" sz="2000" dirty="0" smtClean="0">
                <a:solidFill>
                  <a:srgbClr val="00549F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учитель искусства и технологии, заместитель директора по воспитательной работе</a:t>
            </a:r>
            <a:endParaRPr lang="ru-RU" altLang="ru-RU" sz="2000" dirty="0">
              <a:solidFill>
                <a:schemeClr val="tx2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76334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297865"/>
            <a:ext cx="57241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Использование презентаций</a:t>
            </a:r>
            <a:endParaRPr lang="ru-RU" sz="4000" b="1" dirty="0">
              <a:solidFill>
                <a:srgbClr val="00549F"/>
              </a:solidFill>
              <a:latin typeface="PT Sans" panose="020B0503020203020204"/>
            </a:endParaRPr>
          </a:p>
          <a:p>
            <a:r>
              <a:rPr lang="ru-RU" sz="2800" b="1" dirty="0" smtClean="0">
                <a:solidFill>
                  <a:srgbClr val="00549F"/>
                </a:solidFill>
                <a:latin typeface="PT Sans" panose="020B0503020203020204"/>
              </a:rPr>
              <a:t>на уроке</a:t>
            </a:r>
            <a:endParaRPr lang="ru-RU" sz="4000" b="1" dirty="0">
              <a:solidFill>
                <a:srgbClr val="00549F"/>
              </a:solidFill>
              <a:latin typeface="PT Sans" panose="020B050302020302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u="sng" dirty="0">
                <a:latin typeface="PT Sans" panose="020B0503020203020204"/>
              </a:rPr>
              <a:t>преимущества перед традиционным ведением урока: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возможность обеспечить не только аудиальное, но и визуальное восприятие информации;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обеспечивает последовательность рассмотрения темы;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иллюстрации доступны всем учащимся, изображение на экране дает возможность рассмотреть мелкие детали, достоинства художественного произведения;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обозначенные на экране этапы практической работы в течение всего времени позволяют детям с различной степенью подготовленности спокойно выполнять задание;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применение новых компьютерных технологий позволяет ускорить учебный процесс и заинтересовать детей.</a:t>
            </a:r>
          </a:p>
          <a:p>
            <a:endParaRPr lang="ru-RU" sz="2000" dirty="0">
              <a:latin typeface="PT Sans" panose="020B0503020203020204"/>
            </a:endParaRPr>
          </a:p>
        </p:txBody>
      </p:sp>
      <p:pic>
        <p:nvPicPr>
          <p:cNvPr id="8" name="Picture 2" descr="D:\восстановленно\рабочий стол!\!!!КДНИ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6" b="4970"/>
          <a:stretch/>
        </p:blipFill>
        <p:spPr bwMode="auto">
          <a:xfrm>
            <a:off x="283255" y="6169694"/>
            <a:ext cx="1599902" cy="47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68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297865"/>
            <a:ext cx="57241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Компьютерная </a:t>
            </a:r>
            <a:r>
              <a:rPr lang="ru-RU" sz="2800" b="1" dirty="0" smtClean="0">
                <a:solidFill>
                  <a:srgbClr val="00549F"/>
                </a:solidFill>
                <a:latin typeface="PT Sans" panose="020B0503020203020204"/>
              </a:rPr>
              <a:t>графика.</a:t>
            </a:r>
          </a:p>
          <a:p>
            <a:r>
              <a:rPr lang="ru-RU" sz="2800" b="1" dirty="0" err="1">
                <a:solidFill>
                  <a:srgbClr val="00549F"/>
                </a:solidFill>
                <a:latin typeface="PT Sans" panose="020B0503020203020204"/>
              </a:rPr>
              <a:t>CorelDraw</a:t>
            </a:r>
            <a:endParaRPr lang="ru-RU" sz="2800" dirty="0">
              <a:solidFill>
                <a:srgbClr val="00549F"/>
              </a:solidFill>
              <a:latin typeface="PT Sans" panose="020B050302020302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>
              <a:latin typeface="PT Sans" panose="020B0503020203020204"/>
            </a:endParaRPr>
          </a:p>
        </p:txBody>
      </p:sp>
      <p:pic>
        <p:nvPicPr>
          <p:cNvPr id="9" name="Picture 2" descr="https://i0.wp.com/yhoome.ru/wp-content/uploads/2015/05/COREL-DRAW-X7-PLATAFORMA-ELEARNING.png?w=21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8840"/>
            <a:ext cx="3720315" cy="313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3540" y="3753036"/>
            <a:ext cx="3508914" cy="19728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88" t="2750" r="1299" b="4719"/>
          <a:stretch/>
        </p:blipFill>
        <p:spPr>
          <a:xfrm>
            <a:off x="5523540" y="1783609"/>
            <a:ext cx="3508914" cy="185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5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297865"/>
            <a:ext cx="57241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Применение ИКТ в образовательном процессе</a:t>
            </a:r>
          </a:p>
          <a:p>
            <a:r>
              <a:rPr lang="ru-RU" sz="2000" dirty="0">
                <a:solidFill>
                  <a:srgbClr val="00549F"/>
                </a:solidFill>
                <a:latin typeface="PT Sans" panose="020B0503020203020204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800" dirty="0">
                <a:solidFill>
                  <a:schemeClr val="bg1"/>
                </a:solidFill>
                <a:latin typeface="PT Sans" panose="020B0503020203020204"/>
              </a:rPr>
              <a:t>Тема: Мастер класс «Мгновение». Календарь</a:t>
            </a:r>
            <a:r>
              <a:rPr lang="ru-RU" sz="2800" dirty="0" smtClean="0">
                <a:solidFill>
                  <a:schemeClr val="bg1"/>
                </a:solidFill>
                <a:latin typeface="PT Sans" panose="020B0503020203020204"/>
              </a:rPr>
              <a:t>.</a:t>
            </a:r>
          </a:p>
          <a:p>
            <a:endParaRPr lang="ru-RU" sz="2800" dirty="0">
              <a:solidFill>
                <a:schemeClr val="bg1"/>
              </a:solidFill>
              <a:latin typeface="PT Sans" panose="020B0503020203020204"/>
            </a:endParaRPr>
          </a:p>
          <a:p>
            <a:endParaRPr lang="ru-RU" sz="2000" dirty="0">
              <a:latin typeface="PT Sans" panose="020B0503020203020204"/>
            </a:endParaRPr>
          </a:p>
        </p:txBody>
      </p:sp>
      <p:pic>
        <p:nvPicPr>
          <p:cNvPr id="1030" name="Рисунок 30" descr="IMG-20171004-WA005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629" y="2143150"/>
            <a:ext cx="1337063" cy="178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29" descr="IMG-20171004-WA00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964" y="2143150"/>
            <a:ext cx="2378882" cy="1782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28" descr="IMG-20171004-WA00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118" y="2147889"/>
            <a:ext cx="1495425" cy="177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27" descr="азат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1"/>
          <a:stretch>
            <a:fillRect/>
          </a:stretch>
        </p:blipFill>
        <p:spPr bwMode="auto">
          <a:xfrm>
            <a:off x="2028124" y="4088221"/>
            <a:ext cx="2220194" cy="158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25" descr="ван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9"/>
          <a:stretch>
            <a:fillRect/>
          </a:stretch>
        </p:blipFill>
        <p:spPr bwMode="auto">
          <a:xfrm>
            <a:off x="4444680" y="4088220"/>
            <a:ext cx="1323975" cy="158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26" descr="Алмаз11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4"/>
          <a:stretch>
            <a:fillRect/>
          </a:stretch>
        </p:blipFill>
        <p:spPr bwMode="auto">
          <a:xfrm>
            <a:off x="5965018" y="4088221"/>
            <a:ext cx="2295525" cy="158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2438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44291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64103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11201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80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297865"/>
            <a:ext cx="57241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Применение ИКТ в образовательном процессе</a:t>
            </a:r>
          </a:p>
          <a:p>
            <a:r>
              <a:rPr lang="ru-RU" sz="2000" dirty="0">
                <a:solidFill>
                  <a:srgbClr val="00549F"/>
                </a:solidFill>
                <a:latin typeface="PT Sans" panose="020B0503020203020204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000" b="1" dirty="0">
                <a:latin typeface="PT Sans" panose="020B0503020203020204"/>
              </a:rPr>
              <a:t>Технологическая карта практического задние создание орнамента в программе </a:t>
            </a:r>
            <a:r>
              <a:rPr lang="ru-RU" sz="2000" b="1" dirty="0" err="1">
                <a:latin typeface="PT Sans" panose="020B0503020203020204"/>
              </a:rPr>
              <a:t>Corel</a:t>
            </a:r>
            <a:r>
              <a:rPr lang="ru-RU" sz="2000" b="1" dirty="0">
                <a:latin typeface="PT Sans" panose="020B0503020203020204"/>
              </a:rPr>
              <a:t> DRAW</a:t>
            </a:r>
            <a:r>
              <a:rPr lang="ru-RU" b="1" i="1" dirty="0"/>
              <a:t>.</a:t>
            </a:r>
            <a:endParaRPr lang="ru-RU" dirty="0"/>
          </a:p>
          <a:p>
            <a:endParaRPr lang="ru-RU" sz="2800" dirty="0">
              <a:solidFill>
                <a:schemeClr val="bg1"/>
              </a:solidFill>
              <a:latin typeface="PT Sans" panose="020B0503020203020204"/>
            </a:endParaRPr>
          </a:p>
          <a:p>
            <a:endParaRPr lang="ru-RU" sz="2000" dirty="0">
              <a:latin typeface="PT Sans" panose="020B0503020203020204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2438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44291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64103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11201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/>
          <a:srcRect l="34247" t="22979" r="32823" b="6735"/>
          <a:stretch/>
        </p:blipFill>
        <p:spPr>
          <a:xfrm>
            <a:off x="1655676" y="2438400"/>
            <a:ext cx="2685708" cy="3222848"/>
          </a:xfrm>
          <a:prstGeom prst="rect">
            <a:avLst/>
          </a:prstGeom>
        </p:spPr>
      </p:pic>
      <p:pic>
        <p:nvPicPr>
          <p:cNvPr id="19" name="Рисунок 18"/>
          <p:cNvPicPr/>
          <p:nvPr/>
        </p:nvPicPr>
        <p:blipFill rotWithShape="1">
          <a:blip r:embed="rId3"/>
          <a:srcRect l="27645" t="25752" r="12994" b="19311"/>
          <a:stretch/>
        </p:blipFill>
        <p:spPr bwMode="auto">
          <a:xfrm>
            <a:off x="4572000" y="2679032"/>
            <a:ext cx="4392488" cy="23341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0048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297865"/>
            <a:ext cx="57241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Применение ИКТ в образовательном процессе</a:t>
            </a:r>
          </a:p>
          <a:p>
            <a:r>
              <a:rPr lang="ru-RU" sz="2000" dirty="0">
                <a:solidFill>
                  <a:srgbClr val="00549F"/>
                </a:solidFill>
                <a:latin typeface="PT Sans" panose="020B0503020203020204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000" b="1" dirty="0" smtClean="0">
                <a:latin typeface="PT Sans" panose="020B0503020203020204"/>
              </a:rPr>
              <a:t>Проект «Альбом – календарь творческих работ к 75-летию Победы</a:t>
            </a:r>
            <a:r>
              <a:rPr lang="ru-RU" b="1" i="1" dirty="0" smtClean="0"/>
              <a:t>.</a:t>
            </a:r>
            <a:endParaRPr lang="ru-RU" dirty="0"/>
          </a:p>
          <a:p>
            <a:endParaRPr lang="ru-RU" sz="2800" dirty="0">
              <a:solidFill>
                <a:schemeClr val="bg1"/>
              </a:solidFill>
              <a:latin typeface="PT Sans" panose="020B0503020203020204"/>
            </a:endParaRPr>
          </a:p>
          <a:p>
            <a:endParaRPr lang="ru-RU" sz="2000" dirty="0">
              <a:latin typeface="PT Sans" panose="020B0503020203020204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2438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44291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64103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11201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25736" t="21393" r="17733" b="14428"/>
          <a:stretch/>
        </p:blipFill>
        <p:spPr>
          <a:xfrm>
            <a:off x="5148064" y="2243191"/>
            <a:ext cx="3508914" cy="189611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/>
          <a:srcRect b="7079"/>
          <a:stretch/>
        </p:blipFill>
        <p:spPr>
          <a:xfrm>
            <a:off x="5148064" y="4192369"/>
            <a:ext cx="3508914" cy="17012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560" y="2243192"/>
            <a:ext cx="2547439" cy="367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9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297865"/>
            <a:ext cx="57241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Применение ИКТ в образовательном процессе</a:t>
            </a:r>
          </a:p>
          <a:p>
            <a:r>
              <a:rPr lang="ru-RU" sz="2000" dirty="0">
                <a:solidFill>
                  <a:srgbClr val="00549F"/>
                </a:solidFill>
                <a:latin typeface="PT Sans" panose="020B0503020203020204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000" b="1" dirty="0"/>
              <a:t>Технологическая карта творческого проекта «Мой </a:t>
            </a:r>
            <a:r>
              <a:rPr lang="ru-RU" sz="2000" b="1" dirty="0" smtClean="0"/>
              <a:t>ежедневник».</a:t>
            </a:r>
            <a:endParaRPr lang="ru-RU" sz="3200" dirty="0">
              <a:solidFill>
                <a:schemeClr val="bg1"/>
              </a:solidFill>
              <a:latin typeface="PT Sans" panose="020B0503020203020204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2438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44291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64103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11201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/>
          <a:srcRect l="33951" t="23422" r="35611" b="12595"/>
          <a:stretch/>
        </p:blipFill>
        <p:spPr>
          <a:xfrm>
            <a:off x="1691680" y="2099890"/>
            <a:ext cx="2797631" cy="3306291"/>
          </a:xfrm>
          <a:prstGeom prst="rect">
            <a:avLst/>
          </a:prstGeom>
        </p:spPr>
      </p:pic>
      <p:pic>
        <p:nvPicPr>
          <p:cNvPr id="16" name="Рисунок 15" descr="C:\Users\LNG\Downloads\20191209_23342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76911"/>
            <a:ext cx="3402260" cy="25477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89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297865"/>
            <a:ext cx="57241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Применение ИКТ в образовательном процессе</a:t>
            </a:r>
          </a:p>
          <a:p>
            <a:r>
              <a:rPr lang="ru-RU" sz="2000" dirty="0">
                <a:solidFill>
                  <a:srgbClr val="00549F"/>
                </a:solidFill>
                <a:latin typeface="PT Sans" panose="020B0503020203020204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000" b="1" dirty="0" smtClean="0"/>
              <a:t>проекта </a:t>
            </a:r>
            <a:r>
              <a:rPr lang="ru-RU" sz="2000" b="1" dirty="0"/>
              <a:t>«Мой </a:t>
            </a:r>
            <a:r>
              <a:rPr lang="ru-RU" sz="2000" b="1" dirty="0" smtClean="0"/>
              <a:t>ежедневник»</a:t>
            </a:r>
            <a:endParaRPr lang="ru-RU" sz="3200" dirty="0">
              <a:solidFill>
                <a:schemeClr val="bg1"/>
              </a:solidFill>
              <a:latin typeface="PT Sans" panose="020B0503020203020204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2438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44291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64103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11201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06" y="1907975"/>
            <a:ext cx="2824148" cy="20095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06" y="4045012"/>
            <a:ext cx="2824148" cy="183561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553" y="1881547"/>
            <a:ext cx="2871233" cy="20095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659" y="4064716"/>
            <a:ext cx="2885595" cy="181720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585" y="1907974"/>
            <a:ext cx="2485903" cy="200036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585" y="4048872"/>
            <a:ext cx="2464061" cy="183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80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297865"/>
            <a:ext cx="57241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Применение ИКТ в образовательном процессе</a:t>
            </a:r>
          </a:p>
          <a:p>
            <a:r>
              <a:rPr lang="ru-RU" sz="2000" dirty="0">
                <a:solidFill>
                  <a:srgbClr val="00549F"/>
                </a:solidFill>
                <a:latin typeface="PT Sans" panose="020B0503020203020204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000" b="1" dirty="0" smtClean="0"/>
              <a:t>проекта </a:t>
            </a:r>
            <a:r>
              <a:rPr lang="ru-RU" sz="2000" b="1" dirty="0"/>
              <a:t>«Мой </a:t>
            </a:r>
            <a:r>
              <a:rPr lang="ru-RU" sz="2000" b="1" dirty="0" smtClean="0"/>
              <a:t>ежедневник»</a:t>
            </a:r>
            <a:endParaRPr lang="ru-RU" sz="3200" dirty="0">
              <a:solidFill>
                <a:schemeClr val="bg1"/>
              </a:solidFill>
              <a:latin typeface="PT Sans" panose="020B0503020203020204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64103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11201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82" y="1938327"/>
            <a:ext cx="2660234" cy="188297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398" y="1951138"/>
            <a:ext cx="2610441" cy="187016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421" y="1938327"/>
            <a:ext cx="2656489" cy="188297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33" y="4013855"/>
            <a:ext cx="2660234" cy="189086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51" y="4013854"/>
            <a:ext cx="2581387" cy="18242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421" y="4007610"/>
            <a:ext cx="2656489" cy="176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9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297865"/>
            <a:ext cx="57241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Применение ИКТ в образовательном процессе</a:t>
            </a:r>
          </a:p>
          <a:p>
            <a:r>
              <a:rPr lang="ru-RU" sz="2000" dirty="0">
                <a:solidFill>
                  <a:srgbClr val="00549F"/>
                </a:solidFill>
                <a:latin typeface="PT Sans" panose="020B0503020203020204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/>
              <a:t>Использование информационных технологий помогает учителю повышать мотивацию обучения детей предметам изобразительного искусства, и технология и приводит к целому ряду положительных следствий: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обогащает учащихся знаниями в их образно-понятийной целостности и эмоциональной окрашенности;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психологически облегчает процесс усвоения материала школьниками;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возбуждает живой интерес к предмету познания;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расширяет общий кругозор детей;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возрастает уровень использования наглядности на уроке;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повышается производительность труда учителя и учащихся на –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уроке.</a:t>
            </a: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64103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11201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42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419872" y="260648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549F"/>
                </a:solidFill>
                <a:latin typeface="PT Sans" panose="020B0503020203020204" pitchFamily="34" charset="-52"/>
              </a:rPr>
              <a:t>Цель и задачи </a:t>
            </a:r>
            <a:endParaRPr lang="ru-RU" sz="2800" b="1" dirty="0">
              <a:solidFill>
                <a:srgbClr val="00549F"/>
              </a:solidFill>
              <a:latin typeface="PT Sans" panose="020B0503020203020204" pitchFamily="34" charset="-52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1484784"/>
            <a:ext cx="3275856" cy="4320480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latin typeface="PT Sans" panose="020B0503020203020204" pitchFamily="34" charset="-52"/>
                <a:ea typeface="PT Sans" panose="020B0503020203020204" pitchFamily="34" charset="-52"/>
              </a:rPr>
              <a:t>Цель :</a:t>
            </a:r>
          </a:p>
          <a:p>
            <a:r>
              <a:rPr lang="ru-RU" sz="2000" dirty="0">
                <a:latin typeface="PT Sans" panose="020B0503020203020204"/>
              </a:rPr>
              <a:t>применение возможностей ИКТ на уроках искусства и технологии для повышения качества знаний и уровня мотивации к предмету у учащихся.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75856" y="1484784"/>
            <a:ext cx="5868144" cy="43204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endParaRPr lang="ru-RU" sz="2000" b="1" dirty="0" smtClean="0">
              <a:solidFill>
                <a:schemeClr val="bg1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endParaRPr lang="ru-RU" sz="2000" b="1" dirty="0" smtClean="0">
              <a:solidFill>
                <a:schemeClr val="bg1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endParaRPr lang="ru-RU" sz="1600" b="1" dirty="0" smtClean="0">
              <a:solidFill>
                <a:schemeClr val="bg1"/>
              </a:solidFill>
              <a:latin typeface="PT Sans" panose="020B0503020203020204"/>
              <a:ea typeface="PT Sans" panose="020B0503020203020204" pitchFamily="34" charset="-52"/>
            </a:endParaRPr>
          </a:p>
          <a:p>
            <a:r>
              <a:rPr lang="ru-RU" sz="1600" b="1" dirty="0" smtClean="0">
                <a:solidFill>
                  <a:schemeClr val="bg1"/>
                </a:solidFill>
                <a:latin typeface="PT Sans" panose="020B0503020203020204"/>
                <a:ea typeface="PT Sans" panose="020B0503020203020204" pitchFamily="34" charset="-52"/>
              </a:rPr>
              <a:t>Задачи:</a:t>
            </a:r>
            <a:r>
              <a:rPr lang="ru-RU" sz="1600" dirty="0">
                <a:latin typeface="PT Sans" panose="020B0503020203020204"/>
              </a:rPr>
              <a:t>- исследовать имеющиеся </a:t>
            </a:r>
            <a:r>
              <a:rPr lang="ru-RU" sz="1600" dirty="0" err="1">
                <a:latin typeface="PT Sans" panose="020B0503020203020204"/>
              </a:rPr>
              <a:t>медиаресурсы</a:t>
            </a:r>
            <a:r>
              <a:rPr lang="ru-RU" sz="1600" dirty="0">
                <a:latin typeface="PT Sans" panose="020B0503020203020204"/>
              </a:rPr>
              <a:t>, создать собственные; </a:t>
            </a:r>
          </a:p>
          <a:p>
            <a:r>
              <a:rPr lang="ru-RU" sz="1600" dirty="0">
                <a:latin typeface="PT Sans" panose="020B0503020203020204"/>
              </a:rPr>
              <a:t>- апробировать их на уроках и во внеурочной деятельности;</a:t>
            </a:r>
          </a:p>
          <a:p>
            <a:r>
              <a:rPr lang="ru-RU" sz="1600" dirty="0">
                <a:latin typeface="PT Sans" panose="020B0503020203020204"/>
              </a:rPr>
              <a:t>- адаптация детей к современной социокультурной среде;</a:t>
            </a:r>
          </a:p>
          <a:p>
            <a:r>
              <a:rPr lang="ru-RU" sz="1600" dirty="0">
                <a:latin typeface="PT Sans" panose="020B0503020203020204"/>
              </a:rPr>
              <a:t>- активизировать творческий потенциал учащихся на уроках искусства и технологии с использованием ИКТ;</a:t>
            </a:r>
          </a:p>
          <a:p>
            <a:r>
              <a:rPr lang="ru-RU" sz="1600" dirty="0">
                <a:latin typeface="PT Sans" panose="020B0503020203020204"/>
              </a:rPr>
              <a:t>- интеграция технологий медиа образования в систему развивающих занятий для активизации познавательной деятельности школьников;</a:t>
            </a:r>
          </a:p>
          <a:p>
            <a:r>
              <a:rPr lang="ru-RU" sz="1600" dirty="0">
                <a:latin typeface="PT Sans" panose="020B0503020203020204"/>
              </a:rPr>
              <a:t>- активизировать самостоятельную учебную работу учащихся, стимулировать к более глубокому усвоению изучаемого материала, значительному расширению знания, изучению дополнительной литературы и одновременно приобретению умения самостоятельно добывать знания, анализировать и оформлять проекты;</a:t>
            </a:r>
          </a:p>
          <a:p>
            <a:r>
              <a:rPr lang="ru-RU" sz="1600" dirty="0">
                <a:latin typeface="PT Sans" panose="020B0503020203020204"/>
              </a:rPr>
              <a:t>- сделать выводы об эффективности применения ИКТ на уроках искусства и технологии.</a:t>
            </a:r>
          </a:p>
          <a:p>
            <a:endParaRPr lang="ru-RU" sz="1200" b="1" dirty="0" smtClean="0">
              <a:solidFill>
                <a:schemeClr val="bg1"/>
              </a:solidFill>
              <a:latin typeface="PT Sans"/>
              <a:ea typeface="PT Sans" panose="020B0503020203020204" pitchFamily="34" charset="-52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endParaRPr lang="ru-RU" sz="2000" b="1" dirty="0">
              <a:solidFill>
                <a:schemeClr val="bg1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endParaRPr lang="ru-RU" sz="2000" dirty="0">
              <a:solidFill>
                <a:schemeClr val="bg1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2096" y="332656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ru-RU" altLang="ru-RU" sz="1200" b="1" dirty="0">
              <a:solidFill>
                <a:schemeClr val="bg1">
                  <a:lumMod val="6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38296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419872" y="260648"/>
            <a:ext cx="489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549F"/>
                </a:solidFill>
                <a:latin typeface="PT Sans" panose="020B0503020203020204" pitchFamily="34" charset="-52"/>
              </a:rPr>
              <a:t>Объект, предмет, гипотеза исследования</a:t>
            </a:r>
            <a:endParaRPr lang="ru-RU" sz="2800" b="1" dirty="0">
              <a:solidFill>
                <a:srgbClr val="00549F"/>
              </a:solidFill>
              <a:latin typeface="PT Sans" panose="020B0503020203020204" pitchFamily="34" charset="-52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1484784"/>
            <a:ext cx="3275856" cy="4320480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r>
              <a:rPr lang="ru-RU" sz="2000" b="1" dirty="0" smtClean="0">
                <a:latin typeface="PT Sans"/>
                <a:ea typeface="PT Sans" panose="020B0503020203020204" pitchFamily="34" charset="-52"/>
              </a:rPr>
              <a:t>Объект :</a:t>
            </a:r>
            <a:r>
              <a:rPr lang="ru-RU" sz="2000" i="1" dirty="0" smtClean="0"/>
              <a:t> </a:t>
            </a:r>
            <a:r>
              <a:rPr lang="ru-RU" sz="2000" dirty="0">
                <a:latin typeface="PT Sans" panose="020B0503020203020204"/>
              </a:rPr>
              <a:t>процесс использования ИКТ на уроках искусства и технологии</a:t>
            </a:r>
            <a:r>
              <a:rPr lang="ru-RU" sz="2000" dirty="0" smtClean="0">
                <a:latin typeface="PT Sans" panose="020B0503020203020204"/>
              </a:rPr>
              <a:t>.</a:t>
            </a:r>
            <a:endParaRPr lang="ru-RU" sz="2400" dirty="0" smtClean="0">
              <a:latin typeface="PT Sans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75856" y="1484784"/>
            <a:ext cx="5868144" cy="43204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1500" b="1" dirty="0" smtClean="0">
                <a:solidFill>
                  <a:schemeClr val="bg1"/>
                </a:solidFill>
                <a:latin typeface="PT Sans" panose="020B0503020203020204"/>
                <a:ea typeface="PT Sans" panose="020B0503020203020204" pitchFamily="34" charset="-52"/>
              </a:rPr>
              <a:t>Предмет:</a:t>
            </a:r>
          </a:p>
          <a:p>
            <a:r>
              <a:rPr lang="ru-RU" sz="1500" dirty="0" smtClean="0">
                <a:latin typeface="PT Sans" panose="020B0503020203020204"/>
              </a:rPr>
              <a:t>использование ИКТ в организации занятий искусством и технологией как способ повышения профессионального мастерства педагога и развитие мотивации и активности учащихся.</a:t>
            </a:r>
          </a:p>
          <a:p>
            <a:endParaRPr lang="ru-RU" sz="1500" dirty="0">
              <a:latin typeface="PT Sans" panose="020B0503020203020204"/>
            </a:endParaRPr>
          </a:p>
          <a:p>
            <a:r>
              <a:rPr lang="ru-RU" sz="1500" b="1" dirty="0" smtClean="0">
                <a:latin typeface="PT Sans" panose="020B0503020203020204"/>
              </a:rPr>
              <a:t>Гипотеза: </a:t>
            </a:r>
            <a:r>
              <a:rPr lang="ru-RU" sz="1500" dirty="0">
                <a:latin typeface="PT Sans" panose="020B0503020203020204"/>
              </a:rPr>
              <a:t>процесс обучения искусству и технологии школьников может быть эффективным, если в учебной деятельности будут использованы ИКТ, так как:</a:t>
            </a:r>
          </a:p>
          <a:p>
            <a:r>
              <a:rPr lang="ru-RU" sz="1500" dirty="0">
                <a:latin typeface="PT Sans" panose="020B0503020203020204"/>
              </a:rPr>
              <a:t>- их использование оптимизирует деятельность учителя и учащихся;</a:t>
            </a:r>
          </a:p>
          <a:p>
            <a:r>
              <a:rPr lang="ru-RU" sz="1500" dirty="0">
                <a:latin typeface="PT Sans" panose="020B0503020203020204"/>
              </a:rPr>
              <a:t>- применение цвета, графики, звука, современных средств видеотехники позволяет моделировать различие ситуации и среды, развивая при этом творческие и познавательные способности учащихся;</a:t>
            </a:r>
          </a:p>
          <a:p>
            <a:r>
              <a:rPr lang="ru-RU" sz="1500" dirty="0">
                <a:latin typeface="PT Sans" panose="020B0503020203020204"/>
              </a:rPr>
              <a:t>- использование ИКТ  усиливает  мотивацию и активность школьников.</a:t>
            </a:r>
            <a:br>
              <a:rPr lang="ru-RU" sz="1500" dirty="0">
                <a:latin typeface="PT Sans" panose="020B0503020203020204"/>
              </a:rPr>
            </a:br>
            <a:r>
              <a:rPr lang="ru-RU" sz="1500" dirty="0">
                <a:latin typeface="PT Sans" panose="020B0503020203020204"/>
              </a:rPr>
              <a:t>Цель исследования: определение эффективности учебной деятельности в процессе использования ИКТ.</a:t>
            </a:r>
          </a:p>
          <a:p>
            <a:r>
              <a:rPr lang="ru-RU" b="1" dirty="0" smtClean="0">
                <a:latin typeface="PT Sans" panose="020B0503020203020204"/>
              </a:rPr>
              <a:t> </a:t>
            </a:r>
            <a:endParaRPr lang="ru-RU" b="1" dirty="0">
              <a:latin typeface="PT Sans" panose="020B0503020203020204"/>
            </a:endParaRPr>
          </a:p>
        </p:txBody>
      </p:sp>
    </p:spTree>
    <p:extLst>
      <p:ext uri="{BB962C8B-B14F-4D97-AF65-F5344CB8AC3E}">
        <p14:creationId xmlns:p14="http://schemas.microsoft.com/office/powerpoint/2010/main" val="338296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99789"/>
            <a:ext cx="57241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Цели использования информационных технологий на </a:t>
            </a:r>
            <a:r>
              <a:rPr lang="ru-RU" sz="2800" b="1" dirty="0" smtClean="0">
                <a:solidFill>
                  <a:srgbClr val="00549F"/>
                </a:solidFill>
                <a:latin typeface="PT Sans" panose="020B0503020203020204"/>
              </a:rPr>
              <a:t>уроке</a:t>
            </a:r>
            <a:endParaRPr lang="ru-RU" sz="2800" b="1" dirty="0">
              <a:solidFill>
                <a:srgbClr val="00549F"/>
              </a:solidFill>
              <a:latin typeface="PT Sans" panose="020B050302020302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484784"/>
            <a:ext cx="7452320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PT Sans" panose="020B0503020203020204"/>
              </a:rPr>
              <a:t>- сделать урок современным (с точки зрения использования технических средств);</a:t>
            </a:r>
          </a:p>
          <a:p>
            <a:r>
              <a:rPr lang="ru-RU" sz="2000" dirty="0">
                <a:latin typeface="PT Sans" panose="020B0503020203020204"/>
              </a:rPr>
              <a:t>- приблизить урок к мировосприятию современного ребенка, так как он больше смотрит и слушает, чем читает и говорит; предпочитает использовать информацию, добытую с помощью технических средств;</a:t>
            </a:r>
          </a:p>
          <a:p>
            <a:r>
              <a:rPr lang="ru-RU" sz="2000" dirty="0">
                <a:latin typeface="PT Sans" panose="020B0503020203020204"/>
              </a:rPr>
              <a:t>- установить отношения взаимопонимания, взаимопомощи между учителем и учеником;</a:t>
            </a:r>
          </a:p>
          <a:p>
            <a:r>
              <a:rPr lang="ru-RU" sz="2000" dirty="0">
                <a:latin typeface="PT Sans" panose="020B0503020203020204"/>
              </a:rPr>
              <a:t>- помочь учителю в возможности эмоционально и образно подать материал.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99789"/>
            <a:ext cx="57241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Концепция </a:t>
            </a:r>
            <a:r>
              <a:rPr lang="ru-RU" sz="2800" b="1" dirty="0" smtClean="0">
                <a:solidFill>
                  <a:srgbClr val="00549F"/>
                </a:solidFill>
                <a:latin typeface="PT Sans" panose="020B0503020203020204"/>
              </a:rPr>
              <a:t>содержания </a:t>
            </a:r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образовательной области «Искусство» и «Технология</a:t>
            </a:r>
            <a:r>
              <a:rPr lang="ru-RU" sz="2800" b="1" dirty="0" smtClean="0">
                <a:solidFill>
                  <a:srgbClr val="00549F"/>
                </a:solidFill>
                <a:latin typeface="PT Sans" panose="020B0503020203020204"/>
              </a:rPr>
              <a:t>»</a:t>
            </a:r>
            <a:endParaRPr lang="ru-RU" sz="2800" b="1" dirty="0">
              <a:solidFill>
                <a:srgbClr val="00549F"/>
              </a:solidFill>
              <a:latin typeface="PT Sans" panose="020B050302020302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воспитании духовно богатого и эстетически развитого человека;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развитии способности к художественному творчеству;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формировании у учащихся знаний и навыков практической деятельности в конкретных видах искусства;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воспитании учащихся как зрителей художественных произведений, развитии потребности в общении с искусством, способности самостоятельно постигать художественный замысел автора, особенности различных стилей и направлений;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развитии </a:t>
            </a:r>
            <a:r>
              <a:rPr lang="ru-RU" sz="2000" dirty="0" smtClean="0">
                <a:latin typeface="PT Sans" panose="020B0503020203020204"/>
              </a:rPr>
              <a:t>воображения, </a:t>
            </a:r>
            <a:r>
              <a:rPr lang="ru-RU" sz="2000" dirty="0">
                <a:latin typeface="PT Sans" panose="020B0503020203020204"/>
              </a:rPr>
              <a:t>пространственного представления, сенсорных способностей, навыков, которые </a:t>
            </a:r>
            <a:r>
              <a:rPr lang="ru-RU" sz="2000" dirty="0" smtClean="0">
                <a:latin typeface="PT Sans" panose="020B0503020203020204"/>
              </a:rPr>
              <a:t>помогут </a:t>
            </a:r>
            <a:r>
              <a:rPr lang="ru-RU" sz="2000" dirty="0">
                <a:latin typeface="PT Sans" panose="020B0503020203020204"/>
              </a:rPr>
              <a:t>ученикам стать в будущем творческими и квалифицированными специалистами в ряде традиционных и современных </a:t>
            </a:r>
            <a:r>
              <a:rPr lang="ru-RU" sz="2000" dirty="0" smtClean="0">
                <a:latin typeface="PT Sans" panose="020B0503020203020204"/>
              </a:rPr>
              <a:t>профессий.</a:t>
            </a:r>
            <a:endParaRPr lang="ru-RU" sz="2000" dirty="0">
              <a:latin typeface="PT Sans" panose="020B0503020203020204"/>
            </a:endParaRPr>
          </a:p>
          <a:p>
            <a:endParaRPr lang="ru-RU" sz="2000" dirty="0">
              <a:latin typeface="PT Sans" panose="020B0503020203020204"/>
            </a:endParaRPr>
          </a:p>
        </p:txBody>
      </p:sp>
    </p:spTree>
    <p:extLst>
      <p:ext uri="{BB962C8B-B14F-4D97-AF65-F5344CB8AC3E}">
        <p14:creationId xmlns:p14="http://schemas.microsoft.com/office/powerpoint/2010/main" val="207763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297865"/>
            <a:ext cx="57241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Содержание деятельности по реализации проекта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Изучение обще-дидактических принципов построения уроков с использованием ИКТ.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Применение ИКТ в образовательном процессе: Разработка технологических карт уроков, занятий, проектов, мультимедиа презентации.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Создание и представление учащимися творческих проектов с использованием ИКТ.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Создание банка мультимедиа презентаций учащихся и педагога, распространение опыта работы</a:t>
            </a:r>
            <a:r>
              <a:rPr lang="ru-RU" dirty="0"/>
              <a:t>.</a:t>
            </a:r>
          </a:p>
          <a:p>
            <a:endParaRPr lang="ru-RU" sz="2000" dirty="0">
              <a:latin typeface="PT Sans" panose="020B0503020203020204"/>
            </a:endParaRPr>
          </a:p>
        </p:txBody>
      </p:sp>
    </p:spTree>
    <p:extLst>
      <p:ext uri="{BB962C8B-B14F-4D97-AF65-F5344CB8AC3E}">
        <p14:creationId xmlns:p14="http://schemas.microsoft.com/office/powerpoint/2010/main" val="248851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99789"/>
            <a:ext cx="57241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Обще дидактические принципы построения уроков с использованием ИКТ</a:t>
            </a:r>
            <a:endParaRPr lang="ru-RU" sz="2800" dirty="0">
              <a:solidFill>
                <a:srgbClr val="00549F"/>
              </a:solidFill>
              <a:latin typeface="PT Sans" panose="020B050302020302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принцип сознательности и активности учащихся в обучении </a:t>
            </a:r>
            <a:endParaRPr lang="ru-RU" sz="2000" dirty="0" smtClean="0">
              <a:latin typeface="PT Sans" panose="020B0503020203020204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принцип </a:t>
            </a:r>
            <a:r>
              <a:rPr lang="ru-RU" sz="2000" dirty="0" smtClean="0">
                <a:latin typeface="PT Sans" panose="020B0503020203020204"/>
              </a:rPr>
              <a:t>научности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PT Sans" panose="020B0503020203020204"/>
              </a:rPr>
              <a:t>принцип </a:t>
            </a:r>
            <a:r>
              <a:rPr lang="ru-RU" sz="2000" dirty="0">
                <a:latin typeface="PT Sans" panose="020B0503020203020204"/>
              </a:rPr>
              <a:t>связи обучения с практикой </a:t>
            </a:r>
            <a:endParaRPr lang="ru-RU" sz="2000" dirty="0" smtClean="0">
              <a:latin typeface="PT Sans" panose="020B0503020203020204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принцип системности и </a:t>
            </a:r>
            <a:r>
              <a:rPr lang="ru-RU" sz="2000" dirty="0" smtClean="0">
                <a:latin typeface="PT Sans" panose="020B0503020203020204"/>
              </a:rPr>
              <a:t>последовательности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принцип доступности </a:t>
            </a:r>
            <a:endParaRPr lang="ru-RU" sz="2000" dirty="0" smtClean="0">
              <a:latin typeface="PT Sans" panose="020B0503020203020204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принцип </a:t>
            </a:r>
            <a:r>
              <a:rPr lang="ru-RU" sz="2000" dirty="0" smtClean="0">
                <a:latin typeface="PT Sans" panose="020B0503020203020204"/>
              </a:rPr>
              <a:t>наглядности</a:t>
            </a:r>
          </a:p>
          <a:p>
            <a:endParaRPr lang="ru-RU" sz="2000" dirty="0">
              <a:latin typeface="PT Sans" panose="020B0503020203020204"/>
            </a:endParaRPr>
          </a:p>
        </p:txBody>
      </p:sp>
    </p:spTree>
    <p:extLst>
      <p:ext uri="{BB962C8B-B14F-4D97-AF65-F5344CB8AC3E}">
        <p14:creationId xmlns:p14="http://schemas.microsoft.com/office/powerpoint/2010/main" val="4614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297865"/>
            <a:ext cx="57241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Содержание деятельности по реализации проекта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Изучение обще-дидактических принципов построения уроков с использованием ИКТ.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Применение ИКТ в образовательном процессе: Разработка технологических карт уроков, занятий, проектов, мультимедиа презентации.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Создание и представление учащимися творческих проектов с использованием ИКТ.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Создание банка мультимедиа презентаций учащихся и педагога, распространение опыта работы</a:t>
            </a:r>
            <a:r>
              <a:rPr lang="ru-RU" dirty="0"/>
              <a:t>.</a:t>
            </a:r>
          </a:p>
          <a:p>
            <a:endParaRPr lang="ru-RU" sz="2000" dirty="0">
              <a:latin typeface="PT Sans" panose="020B0503020203020204"/>
            </a:endParaRPr>
          </a:p>
        </p:txBody>
      </p:sp>
    </p:spTree>
    <p:extLst>
      <p:ext uri="{BB962C8B-B14F-4D97-AF65-F5344CB8AC3E}">
        <p14:creationId xmlns:p14="http://schemas.microsoft.com/office/powerpoint/2010/main" val="128120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75856" y="332656"/>
            <a:ext cx="0" cy="792088"/>
          </a:xfrm>
          <a:prstGeom prst="line">
            <a:avLst/>
          </a:prstGeom>
          <a:ln w="28575">
            <a:solidFill>
              <a:srgbClr val="0054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419872" y="297865"/>
            <a:ext cx="57241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549F"/>
                </a:solidFill>
                <a:latin typeface="PT Sans" panose="020B0503020203020204"/>
              </a:rPr>
              <a:t>Использование презентаций</a:t>
            </a:r>
            <a:endParaRPr lang="ru-RU" sz="4000" b="1" dirty="0">
              <a:solidFill>
                <a:srgbClr val="00549F"/>
              </a:solidFill>
              <a:latin typeface="PT Sans" panose="020B0503020203020204"/>
            </a:endParaRPr>
          </a:p>
          <a:p>
            <a:r>
              <a:rPr lang="ru-RU" sz="2800" b="1" dirty="0" smtClean="0">
                <a:solidFill>
                  <a:srgbClr val="00549F"/>
                </a:solidFill>
                <a:latin typeface="PT Sans" panose="020B0503020203020204"/>
              </a:rPr>
              <a:t>на уроке</a:t>
            </a:r>
            <a:endParaRPr lang="ru-RU" sz="4000" b="1" dirty="0">
              <a:solidFill>
                <a:srgbClr val="00549F"/>
              </a:solidFill>
              <a:latin typeface="PT Sans" panose="020B050302020302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484784"/>
            <a:ext cx="1691680" cy="4536504"/>
          </a:xfrm>
          <a:prstGeom prst="rect">
            <a:avLst/>
          </a:prstGeom>
          <a:solidFill>
            <a:srgbClr val="005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en-US" sz="2000" b="1" dirty="0" smtClean="0">
              <a:latin typeface="PT Sans"/>
              <a:ea typeface="PT Sans" panose="020B0503020203020204" pitchFamily="34" charset="-52"/>
            </a:endParaRPr>
          </a:p>
          <a:p>
            <a:endParaRPr lang="ru-RU" sz="2000" dirty="0" smtClean="0">
              <a:latin typeface="PT Sans"/>
              <a:cs typeface="Times New Roman" pitchFamily="18" charset="0"/>
            </a:endParaRPr>
          </a:p>
          <a:p>
            <a:endParaRPr lang="ru-RU" sz="2000" dirty="0">
              <a:latin typeface="PT Sans"/>
              <a:ea typeface="PT Sans" panose="020B05030202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7596336" cy="45365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u="sng" dirty="0" smtClean="0">
                <a:latin typeface="PT Sans" panose="020B0503020203020204"/>
              </a:rPr>
              <a:t>Следует </a:t>
            </a:r>
            <a:r>
              <a:rPr lang="ru-RU" sz="2000" u="sng" dirty="0">
                <a:latin typeface="PT Sans" panose="020B0503020203020204"/>
              </a:rPr>
              <a:t>учитывать критерии визуализации информации на экране: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информация на экране должна быть структурирована;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визуальная информация периодически должна меняться на аудиоинформацию;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темп работы должен варьироваться;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периодически должны варьироваться яркость цвета и /или громкость звука;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PT Sans" panose="020B0503020203020204"/>
              </a:rPr>
              <a:t>содержание визуализируемого учебного материала не должно быть слишком простым или слишком сложным.</a:t>
            </a:r>
          </a:p>
          <a:p>
            <a:endParaRPr lang="ru-RU" sz="2000" dirty="0">
              <a:latin typeface="PT Sans" panose="020B0503020203020204"/>
            </a:endParaRPr>
          </a:p>
        </p:txBody>
      </p:sp>
    </p:spTree>
    <p:extLst>
      <p:ext uri="{BB962C8B-B14F-4D97-AF65-F5344CB8AC3E}">
        <p14:creationId xmlns:p14="http://schemas.microsoft.com/office/powerpoint/2010/main" val="6900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865</Words>
  <Application>Microsoft Office PowerPoint</Application>
  <PresentationFormat>Экран (4:3)</PresentationFormat>
  <Paragraphs>157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PT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Шафигуллин Марат Шарифуллович</dc:creator>
  <cp:lastModifiedBy>LNG</cp:lastModifiedBy>
  <cp:revision>42</cp:revision>
  <dcterms:created xsi:type="dcterms:W3CDTF">2016-12-27T06:11:50Z</dcterms:created>
  <dcterms:modified xsi:type="dcterms:W3CDTF">2023-10-11T11:56:56Z</dcterms:modified>
</cp:coreProperties>
</file>